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147374605" r:id="rId2"/>
    <p:sldId id="2147374618" r:id="rId3"/>
    <p:sldId id="382" r:id="rId4"/>
    <p:sldId id="381" r:id="rId5"/>
    <p:sldId id="401" r:id="rId6"/>
    <p:sldId id="2147374611" r:id="rId7"/>
    <p:sldId id="2147374610" r:id="rId8"/>
    <p:sldId id="2147374612" r:id="rId9"/>
    <p:sldId id="385" r:id="rId10"/>
    <p:sldId id="2147374613" r:id="rId11"/>
    <p:sldId id="2147374614" r:id="rId12"/>
    <p:sldId id="2147374615" r:id="rId13"/>
    <p:sldId id="2147374616" r:id="rId14"/>
    <p:sldId id="2147374619" r:id="rId15"/>
    <p:sldId id="2147374620" r:id="rId16"/>
    <p:sldId id="2147374609" r:id="rId17"/>
    <p:sldId id="45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B561C-2AAB-4986-AB8C-F8163DFA465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85ED-02FE-43B6-B166-8A88DA6AA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DDAD7-A41A-4414-8211-C5E2AC7F93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BF273-1F25-7D6F-164F-F8375C0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B9C3C-77CB-3268-9D4A-76311719C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D69-AD51-562A-BD0B-C4739983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FDE2E-E46D-77BF-5212-3A5A62A94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DDAD7-A41A-4414-8211-C5E2AC7F93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6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32F7B0FB-651A-1491-F669-2657CF24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D3995027-E1C5-685E-6ED9-5003FCC45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8950" y="733425"/>
            <a:ext cx="6437313" cy="3622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E04DF345-CED4-43E2-D531-DBB5A0242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204" y="4605210"/>
            <a:ext cx="5441008" cy="43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600" tIns="48800" rIns="97600" bIns="48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7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D85ED-02FE-43B6-B166-8A88DA6AAC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AB14-12A8-7EF6-BB45-A6F4C09BE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C7F9-AB32-FC7B-6F16-DCAEE7EB5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495F-30A8-B13A-B5BE-A7B5A6C5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BD2C2-A5B0-F021-63C3-B79716D8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F8C9C-5E19-1324-20DA-61BCCD0D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4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D06A-96A5-278E-F874-2E42F5C0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7A630-283F-2FFB-050F-413A26B7C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4F9C0-492C-1A73-94EF-C4CDE51C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20CAC-4399-D473-2536-EC55D19D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2D610-AB80-7B28-2CD9-67EF0477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3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B1BE4-5FD6-E8EB-9F66-AAF8736AB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5452-C3B9-D693-C971-D3DDB627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A24B3-55D1-5BC3-0F64-C6B2D264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2B594-8188-186C-C345-E138EB40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5BA02-201C-E870-2F7F-1164B229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67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6401" y="381000"/>
            <a:ext cx="9501716" cy="41239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600" y="1751012"/>
            <a:ext cx="6197600" cy="22113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>
              <a:lnSpc>
                <a:spcPct val="100000"/>
              </a:lnSpc>
              <a:defRPr lang="en-US" sz="2000" baseline="0" smtClean="0"/>
            </a:lvl1pPr>
            <a:lvl2pPr marL="512762" indent="-285750">
              <a:buClrTx/>
              <a:buSzPct val="100000"/>
              <a:buFont typeface="Arial" panose="020B0604020202020204" pitchFamily="34" charset="0"/>
              <a:buChar char="•"/>
              <a:defRPr lang="en-US" b="1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content title</a:t>
            </a:r>
          </a:p>
          <a:p>
            <a:pPr lvl="1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1"/>
            <a:r>
              <a:rPr lang="en-US" dirty="0"/>
              <a:t>Bullet 3 </a:t>
            </a:r>
          </a:p>
        </p:txBody>
      </p:sp>
    </p:spTree>
    <p:extLst>
      <p:ext uri="{BB962C8B-B14F-4D97-AF65-F5344CB8AC3E}">
        <p14:creationId xmlns:p14="http://schemas.microsoft.com/office/powerpoint/2010/main" val="197619861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 bullet layout ">
  <p:cSld name="1_4 bullet layout 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06402" y="381000"/>
            <a:ext cx="9501716" cy="41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12800" y="1752600"/>
            <a:ext cx="6908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−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5000"/>
              </a:lnSpc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–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56299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0" y="0"/>
            <a:ext cx="977900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0400" y="1752600"/>
            <a:ext cx="8128000" cy="3733800"/>
          </a:xfrm>
        </p:spPr>
        <p:txBody>
          <a:bodyPr/>
          <a:lstStyle>
            <a:lvl1pPr>
              <a:defRPr sz="2000" b="1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b="1">
                <a:latin typeface="Calibri" pitchFamily="34" charset="0"/>
                <a:cs typeface="Calibri" pitchFamily="34" charset="0"/>
              </a:defRPr>
            </a:lvl2pPr>
            <a:lvl3pPr marL="457200" indent="-228600">
              <a:buFont typeface="Arial Narrow" pitchFamily="34" charset="0"/>
              <a:buChar char="–"/>
              <a:tabLst/>
              <a:defRPr b="1">
                <a:latin typeface="Calibri" pitchFamily="34" charset="0"/>
                <a:cs typeface="Calibri" pitchFamily="34" charset="0"/>
              </a:defRPr>
            </a:lvl3pPr>
            <a:lvl4pPr marL="685800" indent="-228600">
              <a:buClrTx/>
              <a:buFont typeface="Arial" pitchFamily="34" charset="0"/>
              <a:buChar char="•"/>
              <a:defRPr b="1">
                <a:latin typeface="Calibri" pitchFamily="34" charset="0"/>
                <a:cs typeface="Calibri" pitchFamily="34" charset="0"/>
              </a:defRPr>
            </a:lvl4pPr>
            <a:lvl5pPr marL="914400" indent="-228600">
              <a:buClrTx/>
              <a:buFont typeface="Arial Narrow" pitchFamily="34" charset="0"/>
              <a:buChar char="–"/>
              <a:defRPr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930401" y="457201"/>
            <a:ext cx="9501716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14967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09C1-14A4-A6CD-3AF0-CDBA1AF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90C8-B4F5-2130-864D-EB37AF3A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5CE7-2343-C6F4-5C11-CD7E1C5A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AFE7-7255-E137-1B4F-1BCDAA1D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48E62-8CCA-27BD-3A8E-AC061396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2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59B0-586C-2D74-05A1-2180DE4C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D3C-B033-2D12-BC71-454CDAE1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7E740-FD78-D2E9-57BA-02AD2869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9CAC-75F0-4077-C95C-0FA7854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FDF6D-3701-42CA-34E3-4964BD17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4C5-DE02-ACE4-268A-71CD99B3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54A0-9D8A-78EB-566E-E1F47FD0B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E30F2-A753-1756-D274-2932A4AAF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94A-C38E-E3DB-E38F-E7737816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DE76E-4D7C-E696-B9E9-BA23042D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A7456-78C5-AD0F-F68D-6B0E80BD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92CE-4D70-7553-481A-0AD2F6D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14FDC-5442-BCAA-5574-B83ECDD9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1A7CA-2A89-C692-B75D-C9BB23F08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08BBA-B65E-A385-491B-3D92668F3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81C8A-1242-576E-56F1-2A8168B46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FFC0F-D3FE-4EE7-F4D9-7B1B5A41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046A5-58F9-F16B-80C5-03F0E4BC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0FA0C-62BA-C852-F4D9-0F143C56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755E-BD06-EA67-650A-9F488951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92ADE-F0E7-67BC-6A56-086EC6A2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F8AA1-D538-4562-BE9C-6A60E6B2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5CB92-DFE1-6F06-AEE0-1FCA5FA6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9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D2A3B-7BEF-7968-7DB8-E6131C25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0CF93-AF23-3B0A-A299-765AD359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1717C-30FE-3D24-F3FD-0A15AFFE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22F7-A3E5-60CF-4968-CC77ABC1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C010-8902-BE7A-38AB-346C4BF8A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CE95F-E114-CFAC-CF8E-599D5026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55733-5268-B818-3503-8C79EAA6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F620C-D33F-5519-07EB-6DA06862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44D83-155B-5D5F-B9DA-0D321E9B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DA01-F1F0-2F11-FF83-BEB033F2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F1C12-7CD8-A36F-6488-E09BCDD1B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7F607-440B-834D-247B-F8C4738A7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4D578-2718-C2B6-0B02-B1F6963A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0735A-BFE0-2796-4D76-F8E885EC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DBE0-8FFE-8ADF-6554-5C293AFF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5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038D6-4756-D096-1F1E-72EBC4EF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80C1D-682C-F7E8-4ED6-6BAB18C6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6ABD-EF96-551E-ADA9-943FCB8BE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0BCE-45EF-A080-393D-E578738BB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6D27-6F3E-4AC3-C74D-C21B10779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1000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09CEB-96C3-53A1-31DF-A924E271DCD7}"/>
              </a:ext>
            </a:extLst>
          </p:cNvPr>
          <p:cNvSpPr txBox="1"/>
          <p:nvPr/>
        </p:nvSpPr>
        <p:spPr>
          <a:xfrm>
            <a:off x="342899" y="1397675"/>
            <a:ext cx="116586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1998, Civil Engineering with honor	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	[</a:t>
            </a:r>
            <a:r>
              <a:rPr lang="en-US" sz="1800" dirty="0"/>
              <a:t>Tehran Polytechnic University,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2000, Civil Engineering (M.Sc.) 					[</a:t>
            </a:r>
            <a:r>
              <a:rPr lang="en-US" sz="1800" dirty="0"/>
              <a:t>Sharif University of Technology,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2005, Civil Engineering (M.Sc.)	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 	[</a:t>
            </a:r>
            <a:r>
              <a:rPr lang="en-US" sz="1800" dirty="0"/>
              <a:t>The University of Texas at Arlington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2015, Geosystems Engineering (Ph.D.)					[</a:t>
            </a:r>
            <a:r>
              <a:rPr lang="en-US" sz="1800" dirty="0"/>
              <a:t>The University of Texas at Austin</a:t>
            </a:r>
            <a:r>
              <a:rPr lang="en-US" sz="1800" b="1" dirty="0"/>
              <a:t>]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453A4-4C69-AA3C-0EBE-90EAF693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00" y="2942701"/>
            <a:ext cx="4456140" cy="26736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044B8C3-3914-9B8D-E925-0BD7B0A3119F}"/>
              </a:ext>
            </a:extLst>
          </p:cNvPr>
          <p:cNvSpPr/>
          <p:nvPr/>
        </p:nvSpPr>
        <p:spPr bwMode="auto">
          <a:xfrm rot="10800000">
            <a:off x="4444253" y="3894203"/>
            <a:ext cx="1877787" cy="1275627"/>
          </a:xfrm>
          <a:prstGeom prst="rightArrow">
            <a:avLst/>
          </a:prstGeom>
          <a:solidFill>
            <a:srgbClr val="FFFF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6AA89-7A5A-C7EE-C60C-1C157DD39B62}"/>
              </a:ext>
            </a:extLst>
          </p:cNvPr>
          <p:cNvSpPr txBox="1"/>
          <p:nvPr/>
        </p:nvSpPr>
        <p:spPr bwMode="auto">
          <a:xfrm>
            <a:off x="4838731" y="4208852"/>
            <a:ext cx="1483309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Structural Sheet Pile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9D80D-A2DC-9FD9-461F-97412A16F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519" y="3402451"/>
            <a:ext cx="2695525" cy="205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1382D-B1B8-6462-8811-1A5D19D61A28}"/>
              </a:ext>
            </a:extLst>
          </p:cNvPr>
          <p:cNvSpPr txBox="1"/>
          <p:nvPr/>
        </p:nvSpPr>
        <p:spPr>
          <a:xfrm>
            <a:off x="4230425" y="6292334"/>
            <a:ext cx="373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first academic FE simulation, </a:t>
            </a:r>
            <a:r>
              <a:rPr lang="en-US" b="1" dirty="0"/>
              <a:t>1999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2723-AF16-6AFF-7C57-A509EA369C2B}"/>
              </a:ext>
            </a:extLst>
          </p:cNvPr>
          <p:cNvSpPr txBox="1"/>
          <p:nvPr/>
        </p:nvSpPr>
        <p:spPr>
          <a:xfrm>
            <a:off x="2030242" y="5603099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Ref: internet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725754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F3CB7-D7C2-6827-41DC-6A64D6D0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FDFC4-EC2C-74BE-79C3-38AD3F23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/>
              <a:t>Heat Topology Optimization – 2D</a:t>
            </a:r>
            <a:endParaRPr lang="en-US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EA7E1-5D83-EE87-4C52-EB1F80C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83" y="1185573"/>
            <a:ext cx="7206961" cy="53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143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97C4-F539-4AB1-7979-90A9F8B9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A5B04A-E82B-09B7-0F1B-F0915B26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Heat Topology Optimization – 2D</a:t>
            </a:r>
          </a:p>
        </p:txBody>
      </p:sp>
      <p:pic>
        <p:nvPicPr>
          <p:cNvPr id="2" name="HeatTO2D">
            <a:hlinkClick r:id="" action="ppaction://media"/>
            <a:extLst>
              <a:ext uri="{FF2B5EF4-FFF2-40B4-BE49-F238E27FC236}">
                <a16:creationId xmlns:a16="http://schemas.microsoft.com/office/drawing/2014/main" id="{679C2420-FE40-13FF-CF54-0F6FA9938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544" y="1128644"/>
            <a:ext cx="11551951" cy="4569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4FB67-151C-F8D6-8EED-908B8DC62B11}"/>
              </a:ext>
            </a:extLst>
          </p:cNvPr>
          <p:cNvSpPr txBox="1"/>
          <p:nvPr/>
        </p:nvSpPr>
        <p:spPr>
          <a:xfrm>
            <a:off x="9616736" y="6483927"/>
            <a:ext cx="2253759" cy="37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03 - HeatTO2D.mp4</a:t>
            </a:r>
          </a:p>
        </p:txBody>
      </p:sp>
    </p:spTree>
    <p:extLst>
      <p:ext uri="{BB962C8B-B14F-4D97-AF65-F5344CB8AC3E}">
        <p14:creationId xmlns:p14="http://schemas.microsoft.com/office/powerpoint/2010/main" val="8311113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A9017-3B81-A729-7608-460C7BCA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773D14-616B-6564-BAF9-8AA7D2149995}"/>
              </a:ext>
            </a:extLst>
          </p:cNvPr>
          <p:cNvSpPr txBox="1">
            <a:spLocks/>
          </p:cNvSpPr>
          <p:nvPr/>
        </p:nvSpPr>
        <p:spPr>
          <a:xfrm>
            <a:off x="844462" y="293318"/>
            <a:ext cx="11347537" cy="340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b="1" dirty="0"/>
              <a:t>Heat Topology Optimization – Level Set Method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0260-80DF-8849-D78B-20504FC4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2" y="886565"/>
            <a:ext cx="4772025" cy="584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D6565-81DB-6980-9242-86F5C6F9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46" y="844804"/>
            <a:ext cx="4449923" cy="57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962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639D-5DE4-1436-E7CD-AA6A4DC6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E1A098-9417-6BBF-C05F-0DF0E5AC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/>
              <a:t>Heat Topology Optimization – Level Set Method 3D</a:t>
            </a:r>
            <a:endParaRPr lang="en-US" sz="4800" b="1" dirty="0"/>
          </a:p>
        </p:txBody>
      </p:sp>
      <p:pic>
        <p:nvPicPr>
          <p:cNvPr id="3" name="HeatTO3D">
            <a:hlinkClick r:id="" action="ppaction://media"/>
            <a:extLst>
              <a:ext uri="{FF2B5EF4-FFF2-40B4-BE49-F238E27FC236}">
                <a16:creationId xmlns:a16="http://schemas.microsoft.com/office/drawing/2014/main" id="{E45F94D4-082A-E970-77C3-DC90823415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686" y="791284"/>
            <a:ext cx="7006954" cy="5465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44E6B-FAFD-200A-FB52-2B8A58544423}"/>
              </a:ext>
            </a:extLst>
          </p:cNvPr>
          <p:cNvSpPr txBox="1"/>
          <p:nvPr/>
        </p:nvSpPr>
        <p:spPr>
          <a:xfrm>
            <a:off x="9938552" y="6380016"/>
            <a:ext cx="207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04 - HeatTO3D.mp4</a:t>
            </a:r>
          </a:p>
        </p:txBody>
      </p:sp>
    </p:spTree>
    <p:extLst>
      <p:ext uri="{BB962C8B-B14F-4D97-AF65-F5344CB8AC3E}">
        <p14:creationId xmlns:p14="http://schemas.microsoft.com/office/powerpoint/2010/main" val="11867371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4EDE-27BE-DB43-1FE3-E09F4318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9ED52A-9A9C-8E69-B626-090352AE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Topography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D9CD5-A74B-D28B-DAD1-287AD902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462087"/>
            <a:ext cx="8934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604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C278-C6C9-8C3F-8DE9-437C69AE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32B987-FABD-6D89-D451-B6A39581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Topography Optimization</a:t>
            </a:r>
          </a:p>
        </p:txBody>
      </p:sp>
      <p:pic>
        <p:nvPicPr>
          <p:cNvPr id="2" name="Topography_shell_Mode1">
            <a:hlinkClick r:id="" action="ppaction://media"/>
            <a:extLst>
              <a:ext uri="{FF2B5EF4-FFF2-40B4-BE49-F238E27FC236}">
                <a16:creationId xmlns:a16="http://schemas.microsoft.com/office/drawing/2014/main" id="{D40548D5-770F-9F0E-2554-C4C63B145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823" y="843484"/>
            <a:ext cx="8382000" cy="5536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E6FF4-CB3C-BC25-3A1C-64279FA9B442}"/>
              </a:ext>
            </a:extLst>
          </p:cNvPr>
          <p:cNvSpPr txBox="1"/>
          <p:nvPr/>
        </p:nvSpPr>
        <p:spPr>
          <a:xfrm>
            <a:off x="8764823" y="6380016"/>
            <a:ext cx="369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05 - Topography_shell_Mode1.mp4</a:t>
            </a:r>
          </a:p>
        </p:txBody>
      </p:sp>
    </p:spTree>
    <p:extLst>
      <p:ext uri="{BB962C8B-B14F-4D97-AF65-F5344CB8AC3E}">
        <p14:creationId xmlns:p14="http://schemas.microsoft.com/office/powerpoint/2010/main" val="39158102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53AE14-8474-2D1F-382F-305F0AA6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>
            <a:extLst>
              <a:ext uri="{FF2B5EF4-FFF2-40B4-BE49-F238E27FC236}">
                <a16:creationId xmlns:a16="http://schemas.microsoft.com/office/drawing/2014/main" id="{5748238C-346D-ACA0-EE3D-8481FA117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053" y="138923"/>
            <a:ext cx="8982832" cy="4079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Calibri" pitchFamily="34" charset="0"/>
              </a:rPr>
              <a:t>The University of Texas at Austin</a:t>
            </a:r>
            <a:endParaRPr sz="4800" dirty="0">
              <a:solidFill>
                <a:schemeClr val="tx1"/>
              </a:solidFill>
              <a:latin typeface="+mj-lt"/>
              <a:ea typeface="+mj-ea"/>
              <a:cs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5E633-735B-B21B-6083-B6126209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26" y="1225463"/>
            <a:ext cx="3928110" cy="3247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4FD9C-F070-9F8C-A54E-048F3DB3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4" y="3923778"/>
            <a:ext cx="6694783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050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8" y="412172"/>
            <a:ext cx="11589327" cy="48144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Uncertainty Analysis – Response Surface Analysis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9" y="1641984"/>
            <a:ext cx="7389470" cy="4069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C2523-A9A1-0185-A769-E7A14BA70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914" y="1425075"/>
            <a:ext cx="4452086" cy="42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783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675D1-888E-CC59-9FE1-8D1B8F38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7592-1A45-351E-C60F-A5F56447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0EEFA-D79F-B5C9-DE53-99F765610AD9}"/>
              </a:ext>
            </a:extLst>
          </p:cNvPr>
          <p:cNvSpPr txBox="1"/>
          <p:nvPr/>
        </p:nvSpPr>
        <p:spPr>
          <a:xfrm>
            <a:off x="342899" y="1397675"/>
            <a:ext cx="116586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1998, Civil Engineering with honor	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	[</a:t>
            </a:r>
            <a:r>
              <a:rPr lang="en-US" sz="1800" dirty="0"/>
              <a:t>Tehran Polytechnic University,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2000, Civil Engineering (M.Sc.) 					[</a:t>
            </a:r>
            <a:r>
              <a:rPr lang="en-US" sz="1800" dirty="0"/>
              <a:t>Sharif University of Technology,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2005, Civil Engineering (M.Sc.)	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 	[</a:t>
            </a:r>
            <a:r>
              <a:rPr lang="en-US" sz="1800" dirty="0"/>
              <a:t>The University of Texas at Arlington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2015, Geosystems Engineering (Ph.D.)					[</a:t>
            </a:r>
            <a:r>
              <a:rPr lang="en-US" sz="1800" dirty="0"/>
              <a:t>The University of Texas at Austin</a:t>
            </a:r>
            <a:r>
              <a:rPr lang="en-US" sz="1800" b="1" dirty="0"/>
              <a:t>]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8" name="file4">
            <a:hlinkClick r:id="" action="ppaction://media"/>
            <a:extLst>
              <a:ext uri="{FF2B5EF4-FFF2-40B4-BE49-F238E27FC236}">
                <a16:creationId xmlns:a16="http://schemas.microsoft.com/office/drawing/2014/main" id="{153293C9-EC68-D8A4-6373-77CA465E5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5443" y="2972401"/>
            <a:ext cx="3612970" cy="2793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37E0C-5BB0-2471-6259-A84ADA86B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202" y="2640809"/>
            <a:ext cx="4548735" cy="3433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3BF9F-F30D-0987-E1F3-1361FCB7EEBF}"/>
              </a:ext>
            </a:extLst>
          </p:cNvPr>
          <p:cNvSpPr txBox="1"/>
          <p:nvPr/>
        </p:nvSpPr>
        <p:spPr>
          <a:xfrm>
            <a:off x="4248475" y="6292334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last academic FE simulation, </a:t>
            </a:r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40023425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80243" y="4006731"/>
            <a:ext cx="89154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Prandtl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1920 developed the equations based on his experiment of long hard plate puncher into soft material to compute bearing capacity.  This model was later used in many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geomechanics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applications.</a:t>
            </a:r>
            <a:br>
              <a:rPr lang="en-US" sz="1400" dirty="0"/>
            </a:br>
            <a:endParaRPr lang="en-US" sz="1400" dirty="0"/>
          </a:p>
          <a:p>
            <a:r>
              <a:rPr lang="en-US" b="1" u="sng" dirty="0">
                <a:solidFill>
                  <a:srgbClr val="000000"/>
                </a:solidFill>
                <a:latin typeface="Galliard-Italic"/>
              </a:rPr>
              <a:t>Assumptions: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1)Sublayer material is homogeneous, isotropic, and softer.</a:t>
            </a:r>
            <a:br>
              <a:rPr lang="en-US" dirty="0">
                <a:solidFill>
                  <a:srgbClr val="000000"/>
                </a:solidFill>
                <a:latin typeface="Galliard-Italic"/>
              </a:rPr>
            </a:br>
            <a:r>
              <a:rPr lang="en-US" dirty="0">
                <a:solidFill>
                  <a:srgbClr val="000000"/>
                </a:solidFill>
                <a:latin typeface="Galliard-Italic"/>
              </a:rPr>
              <a:t>2) Material possesses only cohesion and friction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3)Problem is solved in 2D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4)No friction between puncher and rock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52" y="1143001"/>
            <a:ext cx="6359174" cy="26338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B029A6-ACED-21E4-95C7-164F46F2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419579473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462769"/>
            <a:ext cx="6905625" cy="2771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2600" y="5105400"/>
            <a:ext cx="89154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 K.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Terzaghi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R. B. Peck (1967),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Soil Mechanics in Engineering Practice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Ed. New York, John Wiley and sons.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 S. W. Sloan and M. F. Randolph (1982), Numerical Prediction of Collapse Loads Using Finite Element Methods,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Int. J. Num. &amp; Anal. Methods in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Geomech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Vol. 6, 47-76.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>
                <a:solidFill>
                  <a:srgbClr val="000000"/>
                </a:solidFill>
                <a:latin typeface="Galliard-Italic"/>
              </a:rPr>
            </a:br>
            <a:br>
              <a:rPr lang="en-US" sz="1400" dirty="0">
                <a:solidFill>
                  <a:srgbClr val="000000"/>
                </a:solidFill>
                <a:latin typeface="Galliard-Italic"/>
              </a:rPr>
            </a:b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776845" y="4577442"/>
            <a:ext cx="117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rgbClr val="000000"/>
                </a:solidFill>
                <a:latin typeface="Galliard-Roman"/>
              </a:rPr>
              <a:t>References</a:t>
            </a:r>
            <a:r>
              <a:rPr lang="en-US" sz="1600" u="sng" dirty="0">
                <a:solidFill>
                  <a:srgbClr val="000000"/>
                </a:solidFill>
                <a:latin typeface="Galliard-Roman"/>
              </a:rPr>
              <a:t>:</a:t>
            </a:r>
            <a:endParaRPr lang="en-US" sz="1600" u="sn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25A3E0-0944-8341-00A6-3AAAB34D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180029331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83FA4-E14D-95CC-EC0F-9AE02151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1CB-A8CB-9B06-8F79-25F531B6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F66C9-6157-D9ED-BEAC-27D21EC1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219200"/>
            <a:ext cx="8018609" cy="52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555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429ED-0009-8543-7BB7-4DE8D475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C304-050F-0DF6-E761-1EB7A9C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3EA11-0C61-1B21-DAB0-8FD6DDD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15" y="967320"/>
            <a:ext cx="9668170" cy="55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333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0E0A-7EEF-765A-7336-7FA9D5B7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9E8A-488E-3FBA-F5E9-0AFA107D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3" name="Foundation_Settlement_10sec">
            <a:hlinkClick r:id="" action="ppaction://media"/>
            <a:extLst>
              <a:ext uri="{FF2B5EF4-FFF2-40B4-BE49-F238E27FC236}">
                <a16:creationId xmlns:a16="http://schemas.microsoft.com/office/drawing/2014/main" id="{29A25D6C-4A2C-178C-93E7-FCAE29C5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17" y="1228927"/>
            <a:ext cx="11699165" cy="462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49697-9CC3-162E-ADFD-33D2E431044E}"/>
              </a:ext>
            </a:extLst>
          </p:cNvPr>
          <p:cNvSpPr txBox="1"/>
          <p:nvPr/>
        </p:nvSpPr>
        <p:spPr>
          <a:xfrm>
            <a:off x="8329474" y="63800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01 - Foundation_Settlement_10sec.mp4</a:t>
            </a:r>
          </a:p>
        </p:txBody>
      </p:sp>
    </p:spTree>
    <p:extLst>
      <p:ext uri="{BB962C8B-B14F-4D97-AF65-F5344CB8AC3E}">
        <p14:creationId xmlns:p14="http://schemas.microsoft.com/office/powerpoint/2010/main" val="19104965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0BC76-D968-D113-E7DF-FB6D205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A2F3-68D0-F4A3-3C61-3C131529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4" name="Foundation_Settlement_4sec_Utotal">
            <a:hlinkClick r:id="" action="ppaction://media"/>
            <a:extLst>
              <a:ext uri="{FF2B5EF4-FFF2-40B4-BE49-F238E27FC236}">
                <a16:creationId xmlns:a16="http://schemas.microsoft.com/office/drawing/2014/main" id="{546997EE-382B-7393-CC92-7F070EE12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01" y="1199789"/>
            <a:ext cx="11270797" cy="445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35916-91FA-A4EE-0D2B-7942AF932083}"/>
              </a:ext>
            </a:extLst>
          </p:cNvPr>
          <p:cNvSpPr txBox="1"/>
          <p:nvPr/>
        </p:nvSpPr>
        <p:spPr>
          <a:xfrm>
            <a:off x="7499927" y="6380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02 - Foundation_Settlement_4sec_Utotal.mp4</a:t>
            </a:r>
          </a:p>
        </p:txBody>
      </p:sp>
    </p:spTree>
    <p:extLst>
      <p:ext uri="{BB962C8B-B14F-4D97-AF65-F5344CB8AC3E}">
        <p14:creationId xmlns:p14="http://schemas.microsoft.com/office/powerpoint/2010/main" val="19995630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8991600" cy="5271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9562" y="3198167"/>
            <a:ext cx="306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alliard-Roman"/>
              </a:rPr>
              <a:t>Error= 0.8% &lt; 3% </a:t>
            </a:r>
            <a:r>
              <a:rPr lang="en-US" sz="2400" b="1" dirty="0">
                <a:solidFill>
                  <a:srgbClr val="FF0000"/>
                </a:solidFill>
                <a:latin typeface="Galliard-Roman"/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BAE080-3F57-F3F1-A1C4-EB0F909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3026955330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463</Words>
  <Application>Microsoft Office PowerPoint</Application>
  <PresentationFormat>Widescreen</PresentationFormat>
  <Paragraphs>49</Paragraphs>
  <Slides>17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Galliard-Italic</vt:lpstr>
      <vt:lpstr>Galliard-Roman</vt:lpstr>
      <vt:lpstr>Office Theme</vt:lpstr>
      <vt:lpstr>Who am I?</vt:lpstr>
      <vt:lpstr>Who am I?</vt:lpstr>
      <vt:lpstr>Geomechanics R&amp;D</vt:lpstr>
      <vt:lpstr>Geomechanics R&amp;D</vt:lpstr>
      <vt:lpstr>Geomechanics R&amp;D</vt:lpstr>
      <vt:lpstr>Geomechanics R&amp;D</vt:lpstr>
      <vt:lpstr>Geomechanics R&amp;D</vt:lpstr>
      <vt:lpstr>Geomechanics R&amp;D</vt:lpstr>
      <vt:lpstr>Geomechanics R&amp;D</vt:lpstr>
      <vt:lpstr>Heat Topology Optimization – 2D</vt:lpstr>
      <vt:lpstr>Heat Topology Optimization – 2D</vt:lpstr>
      <vt:lpstr>PowerPoint Presentation</vt:lpstr>
      <vt:lpstr>Heat Topology Optimization – Level Set Method 3D</vt:lpstr>
      <vt:lpstr>Topography Optimization</vt:lpstr>
      <vt:lpstr>Topography Optimization</vt:lpstr>
      <vt:lpstr>The University of Texas at Austin</vt:lpstr>
      <vt:lpstr>Uncertainty Analysis – Response Surface Analysis</vt:lpstr>
    </vt:vector>
  </TitlesOfParts>
  <Company>Ansys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Saeid Enayatpour</dc:creator>
  <cp:lastModifiedBy>Saeid Enayatpour</cp:lastModifiedBy>
  <cp:revision>15</cp:revision>
  <dcterms:created xsi:type="dcterms:W3CDTF">2024-02-08T18:59:57Z</dcterms:created>
  <dcterms:modified xsi:type="dcterms:W3CDTF">2024-02-09T17:44:37Z</dcterms:modified>
</cp:coreProperties>
</file>